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 Mono"/>
      <p:regular r:id="rId27"/>
      <p:bold r:id="rId28"/>
      <p:italic r:id="rId29"/>
      <p:boldItalic r:id="rId30"/>
    </p:embeddedFont>
    <p:embeddedFont>
      <p:font typeface="Cambria Math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ambriaMath-regular.fntdata"/><Relationship Id="rId30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13bb98ce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a13bb98ce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13bb98cee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a13bb98cee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a13bb98cee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a13bb98cee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a13bb98cee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a13bb98cee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a318e3d7d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a318e3d7d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1c1b297f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a1c1b297f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1c1b297f2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a1c1b297f2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a0f446a12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a0f446a12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a1c1b297f2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a1c1b297f2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1c1b297f2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a1c1b297f2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a318e3d7d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a318e3d7d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a0f446a12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a0f446a12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a318e3d7d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a318e3d7d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0f446a12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0f446a12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Earlier this year, it was decided to add Touch support to the AG Charts Zoom feature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wanted two new features: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Panning by moving 2 fingers.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Zooming by pinching/spread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0f446a12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0f446a12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Touch-Center → Pan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Touch-Distance → Zoom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Clarify: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Okay for Images &amp; Maps (where the X/Y aspect ratios are locked).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a0f446a12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a0f446a12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We want X &amp; Y axis to be independent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Oh and reminder, we also want Panning to work.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0f446a12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a0f446a12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take a step back. How can we design Touch features that deliver the good user experience?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Fortunately, there are some </a:t>
            </a:r>
            <a:r>
              <a:rPr lang="en"/>
              <a:t>guidelines</a:t>
            </a:r>
            <a:r>
              <a:rPr lang="en"/>
              <a:t> on this. What we want to ensure, is that our touch gestures are “realistic”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that “Realistic” means.</a:t>
            </a:r>
            <a:br>
              <a:rPr lang="en"/>
            </a:br>
            <a:br>
              <a:rPr lang="en"/>
            </a:br>
            <a:r>
              <a:rPr lang="en"/>
              <a:t>Let’s imagine what “Realistic” touch gestures would like.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0f446a12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a0f446a12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by visualizing what </a:t>
            </a:r>
            <a:r>
              <a:rPr lang="en"/>
              <a:t>realistic</a:t>
            </a:r>
            <a:r>
              <a:rPr lang="en"/>
              <a:t> touch gestures would like for panning (which should be easier).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>
                <a:solidFill>
                  <a:schemeClr val="dk1"/>
                </a:solidFill>
              </a:rPr>
              <a:t>Now let’s visual what realistic touch gestures would like for zooming (which seems like it could be trickier).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(animation, click click blah blah)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Oh! It’s actually the same thing.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0f446a12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a0f446a12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Okay, so I now we fully understand what the behaviour of this feature should be. But it’s hard to intuitively understand what’s the problem that we’re trying to solve.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 let’s simplify things. Forget about the Y-axis for now. In fact, let’s forget about the chart entirely, and just focus on a one-dimensional number line…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13bb98ce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a13bb98ce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-Half">
  <p:cSld name="BLANK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75"/>
            <a:ext cx="4567500" cy="51435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oomPan">
  <p:cSld name="BLANK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4"/>
          <p:cNvSpPr/>
          <p:nvPr/>
        </p:nvSpPr>
        <p:spPr>
          <a:xfrm>
            <a:off x="0" y="75"/>
            <a:ext cx="4567500" cy="51435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4567500" y="0"/>
            <a:ext cx="4567500" cy="5143500"/>
          </a:xfrm>
          <a:prstGeom prst="rect">
            <a:avLst/>
          </a:prstGeom>
          <a:solidFill>
            <a:srgbClr val="66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22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18.png"/><Relationship Id="rId8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5.png"/><Relationship Id="rId13" Type="http://schemas.openxmlformats.org/officeDocument/2006/relationships/image" Target="../media/image31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28.png"/><Relationship Id="rId14" Type="http://schemas.openxmlformats.org/officeDocument/2006/relationships/image" Target="../media/image37.png"/><Relationship Id="rId5" Type="http://schemas.openxmlformats.org/officeDocument/2006/relationships/image" Target="../media/image1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Relationship Id="rId8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olegat/ReactSummit2025/" TargetMode="External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Relationship Id="rId4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Relationship Id="rId4" Type="http://schemas.openxmlformats.org/officeDocument/2006/relationships/image" Target="../media/image1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m2.material.io/design/interaction/gestures.html#properties" TargetMode="External"/><Relationship Id="rId4" Type="http://schemas.openxmlformats.org/officeDocument/2006/relationships/hyperlink" Target="https://m2.material.io/design/interaction/gestures.html#properties" TargetMode="External"/><Relationship Id="rId5" Type="http://schemas.openxmlformats.org/officeDocument/2006/relationships/image" Target="../media/image8.gif"/><Relationship Id="rId6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80"/>
              <a:t>Why Writing a Pinch-to-Zoom Component Is Harder Than You Think</a:t>
            </a:r>
            <a:endParaRPr sz="3780"/>
          </a:p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311700" y="2834125"/>
            <a:ext cx="8520600" cy="17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Oli Legat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AG Grid</a:t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4"/>
          <p:cNvGrpSpPr/>
          <p:nvPr/>
        </p:nvGrpSpPr>
        <p:grpSpPr>
          <a:xfrm>
            <a:off x="-19325" y="1701850"/>
            <a:ext cx="4877525" cy="292200"/>
            <a:chOff x="-19325" y="1701850"/>
            <a:chExt cx="4877525" cy="292200"/>
          </a:xfrm>
        </p:grpSpPr>
        <p:cxnSp>
          <p:nvCxnSpPr>
            <p:cNvPr id="188" name="Google Shape;188;p24"/>
            <p:cNvCxnSpPr/>
            <p:nvPr/>
          </p:nvCxnSpPr>
          <p:spPr>
            <a:xfrm>
              <a:off x="-19325" y="1701850"/>
              <a:ext cx="37338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9" name="Google Shape;189;p24"/>
            <p:cNvCxnSpPr/>
            <p:nvPr/>
          </p:nvCxnSpPr>
          <p:spPr>
            <a:xfrm>
              <a:off x="0" y="1994050"/>
              <a:ext cx="48582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90" name="Google Shape;190;p24" title="interpola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413" y="3986509"/>
            <a:ext cx="6366075" cy="6216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4"/>
          <p:cNvGrpSpPr/>
          <p:nvPr/>
        </p:nvGrpSpPr>
        <p:grpSpPr>
          <a:xfrm>
            <a:off x="1489375" y="2242348"/>
            <a:ext cx="6165250" cy="658802"/>
            <a:chOff x="1489375" y="1804973"/>
            <a:chExt cx="6165250" cy="658802"/>
          </a:xfrm>
        </p:grpSpPr>
        <p:grpSp>
          <p:nvGrpSpPr>
            <p:cNvPr id="192" name="Google Shape;192;p24"/>
            <p:cNvGrpSpPr/>
            <p:nvPr/>
          </p:nvGrpSpPr>
          <p:grpSpPr>
            <a:xfrm>
              <a:off x="1489375" y="1804973"/>
              <a:ext cx="6165250" cy="658802"/>
              <a:chOff x="1489425" y="1397223"/>
              <a:chExt cx="6165250" cy="658802"/>
            </a:xfrm>
          </p:grpSpPr>
          <p:sp>
            <p:nvSpPr>
              <p:cNvPr id="193" name="Google Shape;193;p24"/>
              <p:cNvSpPr/>
              <p:nvPr/>
            </p:nvSpPr>
            <p:spPr>
              <a:xfrm>
                <a:off x="1492375" y="1397225"/>
                <a:ext cx="6162300" cy="6588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4" name="Google Shape;194;p24"/>
              <p:cNvCxnSpPr/>
              <p:nvPr/>
            </p:nvCxnSpPr>
            <p:spPr>
              <a:xfrm>
                <a:off x="1489425" y="1819625"/>
                <a:ext cx="4713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" name="Google Shape;195;p24"/>
              <p:cNvCxnSpPr/>
              <p:nvPr/>
            </p:nvCxnSpPr>
            <p:spPr>
              <a:xfrm>
                <a:off x="1960575" y="1819650"/>
                <a:ext cx="569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196" name="Google Shape;196;p24"/>
              <p:cNvCxnSpPr/>
              <p:nvPr/>
            </p:nvCxnSpPr>
            <p:spPr>
              <a:xfrm>
                <a:off x="2529975" y="1819650"/>
                <a:ext cx="569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197" name="Google Shape;197;p24"/>
              <p:cNvCxnSpPr/>
              <p:nvPr/>
            </p:nvCxnSpPr>
            <p:spPr>
              <a:xfrm>
                <a:off x="3099375" y="1819650"/>
                <a:ext cx="569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198" name="Google Shape;198;p24"/>
              <p:cNvCxnSpPr/>
              <p:nvPr/>
            </p:nvCxnSpPr>
            <p:spPr>
              <a:xfrm>
                <a:off x="3668775" y="1819650"/>
                <a:ext cx="569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199" name="Google Shape;199;p24"/>
              <p:cNvCxnSpPr/>
              <p:nvPr/>
            </p:nvCxnSpPr>
            <p:spPr>
              <a:xfrm>
                <a:off x="4238175" y="1819650"/>
                <a:ext cx="569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00" name="Google Shape;200;p24"/>
              <p:cNvCxnSpPr/>
              <p:nvPr/>
            </p:nvCxnSpPr>
            <p:spPr>
              <a:xfrm>
                <a:off x="4807575" y="1819650"/>
                <a:ext cx="569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01" name="Google Shape;201;p24"/>
              <p:cNvCxnSpPr/>
              <p:nvPr/>
            </p:nvCxnSpPr>
            <p:spPr>
              <a:xfrm>
                <a:off x="5376975" y="1819650"/>
                <a:ext cx="569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02" name="Google Shape;202;p24"/>
              <p:cNvCxnSpPr/>
              <p:nvPr/>
            </p:nvCxnSpPr>
            <p:spPr>
              <a:xfrm>
                <a:off x="5946375" y="1819650"/>
                <a:ext cx="569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03" name="Google Shape;203;p24"/>
              <p:cNvCxnSpPr/>
              <p:nvPr/>
            </p:nvCxnSpPr>
            <p:spPr>
              <a:xfrm>
                <a:off x="6515775" y="1819650"/>
                <a:ext cx="569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04" name="Google Shape;204;p24"/>
              <p:cNvCxnSpPr/>
              <p:nvPr/>
            </p:nvCxnSpPr>
            <p:spPr>
              <a:xfrm>
                <a:off x="7085175" y="1819650"/>
                <a:ext cx="5694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sp>
            <p:nvSpPr>
              <p:cNvPr id="205" name="Google Shape;205;p24"/>
              <p:cNvSpPr txBox="1"/>
              <p:nvPr/>
            </p:nvSpPr>
            <p:spPr>
              <a:xfrm>
                <a:off x="1852400" y="1397223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1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06" name="Google Shape;206;p24"/>
              <p:cNvSpPr txBox="1"/>
              <p:nvPr/>
            </p:nvSpPr>
            <p:spPr>
              <a:xfrm>
                <a:off x="2436800" y="1397223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2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07" name="Google Shape;207;p24"/>
              <p:cNvSpPr txBox="1"/>
              <p:nvPr/>
            </p:nvSpPr>
            <p:spPr>
              <a:xfrm>
                <a:off x="3003913" y="1397223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3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08" name="Google Shape;208;p24"/>
              <p:cNvSpPr txBox="1"/>
              <p:nvPr/>
            </p:nvSpPr>
            <p:spPr>
              <a:xfrm>
                <a:off x="3571025" y="1397223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4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09" name="Google Shape;209;p24"/>
              <p:cNvSpPr txBox="1"/>
              <p:nvPr/>
            </p:nvSpPr>
            <p:spPr>
              <a:xfrm>
                <a:off x="4138125" y="1397223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5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10" name="Google Shape;210;p24"/>
              <p:cNvSpPr txBox="1"/>
              <p:nvPr/>
            </p:nvSpPr>
            <p:spPr>
              <a:xfrm>
                <a:off x="4713888" y="1397223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6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11" name="Google Shape;211;p24"/>
              <p:cNvSpPr txBox="1"/>
              <p:nvPr/>
            </p:nvSpPr>
            <p:spPr>
              <a:xfrm>
                <a:off x="5285313" y="1397223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7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12" name="Google Shape;212;p24"/>
              <p:cNvSpPr txBox="1"/>
              <p:nvPr/>
            </p:nvSpPr>
            <p:spPr>
              <a:xfrm>
                <a:off x="5839450" y="1397223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8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13" name="Google Shape;213;p24"/>
              <p:cNvSpPr txBox="1"/>
              <p:nvPr/>
            </p:nvSpPr>
            <p:spPr>
              <a:xfrm>
                <a:off x="6413211" y="1397223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9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14" name="Google Shape;214;p24"/>
              <p:cNvSpPr txBox="1"/>
              <p:nvPr/>
            </p:nvSpPr>
            <p:spPr>
              <a:xfrm>
                <a:off x="6986534" y="1397223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10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</p:grpSp>
        <p:pic>
          <p:nvPicPr>
            <p:cNvPr id="215" name="Google Shape;215;p24"/>
            <p:cNvPicPr preferRelativeResize="0"/>
            <p:nvPr/>
          </p:nvPicPr>
          <p:blipFill>
            <a:blip r:embed="rId4">
              <a:alphaModFix amt="60000"/>
            </a:blip>
            <a:stretch>
              <a:fillRect/>
            </a:stretch>
          </p:blipFill>
          <p:spPr>
            <a:xfrm>
              <a:off x="4690950" y="2045400"/>
              <a:ext cx="353475" cy="35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4"/>
            <p:cNvPicPr preferRelativeResize="0"/>
            <p:nvPr/>
          </p:nvPicPr>
          <p:blipFill>
            <a:blip r:embed="rId4">
              <a:alphaModFix amt="60000"/>
            </a:blip>
            <a:stretch>
              <a:fillRect/>
            </a:stretch>
          </p:blipFill>
          <p:spPr>
            <a:xfrm>
              <a:off x="3555075" y="2045400"/>
              <a:ext cx="353475" cy="353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7" name="Google Shape;217;p24"/>
          <p:cNvGrpSpPr/>
          <p:nvPr/>
        </p:nvGrpSpPr>
        <p:grpSpPr>
          <a:xfrm>
            <a:off x="1493400" y="3163275"/>
            <a:ext cx="3353100" cy="280550"/>
            <a:chOff x="1493400" y="3163275"/>
            <a:chExt cx="3353100" cy="280550"/>
          </a:xfrm>
        </p:grpSpPr>
        <p:cxnSp>
          <p:nvCxnSpPr>
            <p:cNvPr id="218" name="Google Shape;218;p24"/>
            <p:cNvCxnSpPr/>
            <p:nvPr/>
          </p:nvCxnSpPr>
          <p:spPr>
            <a:xfrm>
              <a:off x="1493400" y="3163275"/>
              <a:ext cx="22638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9" name="Google Shape;219;p24"/>
            <p:cNvCxnSpPr/>
            <p:nvPr/>
          </p:nvCxnSpPr>
          <p:spPr>
            <a:xfrm>
              <a:off x="1493400" y="3443825"/>
              <a:ext cx="33531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20" name="Google Shape;220;p24"/>
          <p:cNvGrpSpPr/>
          <p:nvPr/>
        </p:nvGrpSpPr>
        <p:grpSpPr>
          <a:xfrm>
            <a:off x="-19325" y="908700"/>
            <a:ext cx="7669925" cy="285425"/>
            <a:chOff x="-19325" y="908700"/>
            <a:chExt cx="7669925" cy="285425"/>
          </a:xfrm>
        </p:grpSpPr>
        <p:cxnSp>
          <p:nvCxnSpPr>
            <p:cNvPr id="221" name="Google Shape;221;p24"/>
            <p:cNvCxnSpPr/>
            <p:nvPr/>
          </p:nvCxnSpPr>
          <p:spPr>
            <a:xfrm>
              <a:off x="1493400" y="1194125"/>
              <a:ext cx="61572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2" name="Google Shape;222;p24"/>
            <p:cNvCxnSpPr/>
            <p:nvPr/>
          </p:nvCxnSpPr>
          <p:spPr>
            <a:xfrm>
              <a:off x="-19325" y="908700"/>
              <a:ext cx="15087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23" name="Google Shape;223;p24"/>
          <p:cNvGrpSpPr/>
          <p:nvPr/>
        </p:nvGrpSpPr>
        <p:grpSpPr>
          <a:xfrm>
            <a:off x="936625" y="441750"/>
            <a:ext cx="4525138" cy="694125"/>
            <a:chOff x="936625" y="441750"/>
            <a:chExt cx="4525138" cy="694125"/>
          </a:xfrm>
        </p:grpSpPr>
        <p:pic>
          <p:nvPicPr>
            <p:cNvPr id="224" name="Google Shape;224;p24" title="R_x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89425" y="780150"/>
              <a:ext cx="472993" cy="319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4" title="R_W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75058" y="816873"/>
              <a:ext cx="594792" cy="319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4"/>
            <p:cNvSpPr txBox="1"/>
            <p:nvPr/>
          </p:nvSpPr>
          <p:spPr>
            <a:xfrm>
              <a:off x="936625" y="455525"/>
              <a:ext cx="157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viewport offset (px)</a:t>
              </a:r>
              <a:endParaRPr sz="1200">
                <a:solidFill>
                  <a:srgbClr val="EFEFEF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227" name="Google Shape;227;p24"/>
            <p:cNvSpPr txBox="1"/>
            <p:nvPr/>
          </p:nvSpPr>
          <p:spPr>
            <a:xfrm>
              <a:off x="3883163" y="441750"/>
              <a:ext cx="157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viewport width (px)</a:t>
              </a:r>
              <a:endParaRPr sz="1200">
                <a:solidFill>
                  <a:srgbClr val="EFEFEF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grpSp>
        <p:nvGrpSpPr>
          <p:cNvPr id="228" name="Google Shape;228;p24"/>
          <p:cNvGrpSpPr/>
          <p:nvPr/>
        </p:nvGrpSpPr>
        <p:grpSpPr>
          <a:xfrm>
            <a:off x="3214313" y="1276150"/>
            <a:ext cx="2627600" cy="843521"/>
            <a:chOff x="3214313" y="1276150"/>
            <a:chExt cx="2627600" cy="843521"/>
          </a:xfrm>
        </p:grpSpPr>
        <p:pic>
          <p:nvPicPr>
            <p:cNvPr id="229" name="Google Shape;229;p24" title="a_1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98300" y="1586812"/>
              <a:ext cx="410625" cy="2512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4" title="a_2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905050" y="1868449"/>
              <a:ext cx="410625" cy="251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Google Shape;231;p24"/>
            <p:cNvSpPr txBox="1"/>
            <p:nvPr/>
          </p:nvSpPr>
          <p:spPr>
            <a:xfrm>
              <a:off x="3214313" y="1276150"/>
              <a:ext cx="157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touch</a:t>
              </a: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 offset 1 (px)</a:t>
              </a:r>
              <a:endParaRPr sz="1200">
                <a:solidFill>
                  <a:srgbClr val="EFEFEF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232" name="Google Shape;232;p24"/>
            <p:cNvSpPr txBox="1"/>
            <p:nvPr/>
          </p:nvSpPr>
          <p:spPr>
            <a:xfrm>
              <a:off x="4378813" y="1527750"/>
              <a:ext cx="1463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touch offset 2 (px)</a:t>
              </a:r>
              <a:endParaRPr sz="1200">
                <a:solidFill>
                  <a:srgbClr val="EFEFEF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grpSp>
        <p:nvGrpSpPr>
          <p:cNvPr id="233" name="Google Shape;233;p24"/>
          <p:cNvGrpSpPr/>
          <p:nvPr/>
        </p:nvGrpSpPr>
        <p:grpSpPr>
          <a:xfrm>
            <a:off x="3798300" y="3037663"/>
            <a:ext cx="1523027" cy="554120"/>
            <a:chOff x="3798300" y="3037663"/>
            <a:chExt cx="1523027" cy="554120"/>
          </a:xfrm>
        </p:grpSpPr>
        <p:pic>
          <p:nvPicPr>
            <p:cNvPr id="234" name="Google Shape;234;p24" title="x_1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98300" y="3037663"/>
              <a:ext cx="428177" cy="2512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4" title="x_2.png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893151" y="3340562"/>
              <a:ext cx="428177" cy="2512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" name="Google Shape;236;p24"/>
          <p:cNvGrpSpPr/>
          <p:nvPr/>
        </p:nvGrpSpPr>
        <p:grpSpPr>
          <a:xfrm>
            <a:off x="663199" y="2441713"/>
            <a:ext cx="7788926" cy="318999"/>
            <a:chOff x="663199" y="2441713"/>
            <a:chExt cx="7788926" cy="318999"/>
          </a:xfrm>
        </p:grpSpPr>
        <p:pic>
          <p:nvPicPr>
            <p:cNvPr id="237" name="Google Shape;237;p24" title="Z_max.png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701225" y="2455273"/>
              <a:ext cx="750899" cy="291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4" title="Z_min.png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63199" y="2441713"/>
              <a:ext cx="779576" cy="318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5"/>
          <p:cNvGrpSpPr/>
          <p:nvPr/>
        </p:nvGrpSpPr>
        <p:grpSpPr>
          <a:xfrm>
            <a:off x="3432649" y="2969900"/>
            <a:ext cx="3257123" cy="670775"/>
            <a:chOff x="3432649" y="2969900"/>
            <a:chExt cx="3257123" cy="670775"/>
          </a:xfrm>
        </p:grpSpPr>
        <p:pic>
          <p:nvPicPr>
            <p:cNvPr id="244" name="Google Shape;244;p25" title="equal_x_2.png"/>
            <p:cNvPicPr preferRelativeResize="0"/>
            <p:nvPr/>
          </p:nvPicPr>
          <p:blipFill rotWithShape="1">
            <a:blip r:embed="rId3">
              <a:alphaModFix/>
            </a:blip>
            <a:srcRect b="0" l="34798" r="0" t="0"/>
            <a:stretch/>
          </p:blipFill>
          <p:spPr>
            <a:xfrm>
              <a:off x="5889097" y="3253925"/>
              <a:ext cx="800676" cy="38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25" title="equal_x_1.png"/>
            <p:cNvPicPr preferRelativeResize="0"/>
            <p:nvPr/>
          </p:nvPicPr>
          <p:blipFill rotWithShape="1">
            <a:blip r:embed="rId4">
              <a:alphaModFix/>
            </a:blip>
            <a:srcRect b="0" l="32659" r="0" t="0"/>
            <a:stretch/>
          </p:blipFill>
          <p:spPr>
            <a:xfrm>
              <a:off x="3432649" y="2969900"/>
              <a:ext cx="826952" cy="38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25"/>
          <p:cNvGrpSpPr/>
          <p:nvPr/>
        </p:nvGrpSpPr>
        <p:grpSpPr>
          <a:xfrm>
            <a:off x="1490850" y="2249275"/>
            <a:ext cx="6162300" cy="658800"/>
            <a:chOff x="1490900" y="3337925"/>
            <a:chExt cx="6162300" cy="658800"/>
          </a:xfrm>
        </p:grpSpPr>
        <p:grpSp>
          <p:nvGrpSpPr>
            <p:cNvPr id="247" name="Google Shape;247;p25"/>
            <p:cNvGrpSpPr/>
            <p:nvPr/>
          </p:nvGrpSpPr>
          <p:grpSpPr>
            <a:xfrm>
              <a:off x="1490900" y="3337925"/>
              <a:ext cx="6162300" cy="658800"/>
              <a:chOff x="1492375" y="2912700"/>
              <a:chExt cx="6162300" cy="658800"/>
            </a:xfrm>
          </p:grpSpPr>
          <p:sp>
            <p:nvSpPr>
              <p:cNvPr id="248" name="Google Shape;248;p25"/>
              <p:cNvSpPr/>
              <p:nvPr/>
            </p:nvSpPr>
            <p:spPr>
              <a:xfrm>
                <a:off x="1492375" y="2912700"/>
                <a:ext cx="6162300" cy="658800"/>
              </a:xfrm>
              <a:prstGeom prst="rect">
                <a:avLst/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9" name="Google Shape;249;p25"/>
              <p:cNvCxnSpPr/>
              <p:nvPr/>
            </p:nvCxnSpPr>
            <p:spPr>
              <a:xfrm>
                <a:off x="2927318" y="3351250"/>
                <a:ext cx="12159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50" name="Google Shape;250;p25"/>
              <p:cNvCxnSpPr/>
              <p:nvPr/>
            </p:nvCxnSpPr>
            <p:spPr>
              <a:xfrm>
                <a:off x="4143218" y="3351250"/>
                <a:ext cx="12159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51" name="Google Shape;251;p25"/>
              <p:cNvCxnSpPr/>
              <p:nvPr/>
            </p:nvCxnSpPr>
            <p:spPr>
              <a:xfrm>
                <a:off x="5359118" y="3351250"/>
                <a:ext cx="12159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52" name="Google Shape;252;p25"/>
              <p:cNvCxnSpPr/>
              <p:nvPr/>
            </p:nvCxnSpPr>
            <p:spPr>
              <a:xfrm>
                <a:off x="6575018" y="3351250"/>
                <a:ext cx="10767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53" name="Google Shape;253;p25"/>
              <p:cNvCxnSpPr/>
              <p:nvPr/>
            </p:nvCxnSpPr>
            <p:spPr>
              <a:xfrm>
                <a:off x="1711418" y="3351250"/>
                <a:ext cx="12159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  <p:cxnSp>
            <p:nvCxnSpPr>
              <p:cNvPr id="254" name="Google Shape;254;p25"/>
              <p:cNvCxnSpPr/>
              <p:nvPr/>
            </p:nvCxnSpPr>
            <p:spPr>
              <a:xfrm>
                <a:off x="1492375" y="3351250"/>
                <a:ext cx="2190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66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5" name="Google Shape;255;p25"/>
              <p:cNvSpPr txBox="1"/>
              <p:nvPr/>
            </p:nvSpPr>
            <p:spPr>
              <a:xfrm>
                <a:off x="2826695" y="2943798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4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56" name="Google Shape;256;p25"/>
              <p:cNvSpPr txBox="1"/>
              <p:nvPr/>
            </p:nvSpPr>
            <p:spPr>
              <a:xfrm>
                <a:off x="4039461" y="2943798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5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57" name="Google Shape;257;p25"/>
              <p:cNvSpPr txBox="1"/>
              <p:nvPr/>
            </p:nvSpPr>
            <p:spPr>
              <a:xfrm>
                <a:off x="5265684" y="2943798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6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58" name="Google Shape;258;p25"/>
              <p:cNvSpPr txBox="1"/>
              <p:nvPr/>
            </p:nvSpPr>
            <p:spPr>
              <a:xfrm>
                <a:off x="6478450" y="2943798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7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  <p:sp>
            <p:nvSpPr>
              <p:cNvPr id="259" name="Google Shape;259;p25"/>
              <p:cNvSpPr txBox="1"/>
              <p:nvPr/>
            </p:nvSpPr>
            <p:spPr>
              <a:xfrm>
                <a:off x="1613945" y="2943798"/>
                <a:ext cx="3273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rgbClr val="666666"/>
                    </a:solidFill>
                  </a:rPr>
                  <a:t>3</a:t>
                </a:r>
                <a:endParaRPr sz="900">
                  <a:solidFill>
                    <a:srgbClr val="666666"/>
                  </a:solidFill>
                </a:endParaRPr>
              </a:p>
            </p:txBody>
          </p:sp>
        </p:grpSp>
        <p:pic>
          <p:nvPicPr>
            <p:cNvPr id="260" name="Google Shape;260;p25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5243850" y="3595825"/>
              <a:ext cx="353475" cy="353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5"/>
            <p:cNvPicPr preferRelativeResize="0"/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2809000" y="3595825"/>
              <a:ext cx="353475" cy="353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2" name="Google Shape;262;p25"/>
          <p:cNvGrpSpPr/>
          <p:nvPr/>
        </p:nvGrpSpPr>
        <p:grpSpPr>
          <a:xfrm>
            <a:off x="-19325" y="441750"/>
            <a:ext cx="7669925" cy="752375"/>
            <a:chOff x="-19325" y="441750"/>
            <a:chExt cx="7669925" cy="752375"/>
          </a:xfrm>
        </p:grpSpPr>
        <p:cxnSp>
          <p:nvCxnSpPr>
            <p:cNvPr id="263" name="Google Shape;263;p25"/>
            <p:cNvCxnSpPr/>
            <p:nvPr/>
          </p:nvCxnSpPr>
          <p:spPr>
            <a:xfrm>
              <a:off x="1493400" y="1194125"/>
              <a:ext cx="61572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64" name="Google Shape;264;p25"/>
            <p:cNvCxnSpPr/>
            <p:nvPr/>
          </p:nvCxnSpPr>
          <p:spPr>
            <a:xfrm>
              <a:off x="-19325" y="908700"/>
              <a:ext cx="15087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265" name="Google Shape;265;p25" title="R_x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89425" y="780150"/>
              <a:ext cx="472993" cy="319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5" title="R_W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75058" y="816873"/>
              <a:ext cx="594792" cy="319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25"/>
            <p:cNvSpPr txBox="1"/>
            <p:nvPr/>
          </p:nvSpPr>
          <p:spPr>
            <a:xfrm>
              <a:off x="936625" y="455525"/>
              <a:ext cx="157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viewport offset (px)</a:t>
              </a:r>
              <a:endParaRPr sz="1200">
                <a:solidFill>
                  <a:srgbClr val="EFEFEF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268" name="Google Shape;268;p25"/>
            <p:cNvSpPr txBox="1"/>
            <p:nvPr/>
          </p:nvSpPr>
          <p:spPr>
            <a:xfrm>
              <a:off x="3883163" y="441750"/>
              <a:ext cx="1578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viewport width (px)</a:t>
              </a:r>
              <a:endParaRPr sz="1200">
                <a:solidFill>
                  <a:srgbClr val="EFEFEF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</p:grpSp>
      <p:grpSp>
        <p:nvGrpSpPr>
          <p:cNvPr id="269" name="Google Shape;269;p25"/>
          <p:cNvGrpSpPr/>
          <p:nvPr/>
        </p:nvGrpSpPr>
        <p:grpSpPr>
          <a:xfrm>
            <a:off x="-19325" y="1274975"/>
            <a:ext cx="6558750" cy="903724"/>
            <a:chOff x="-19325" y="1274975"/>
            <a:chExt cx="6558750" cy="903724"/>
          </a:xfrm>
        </p:grpSpPr>
        <p:cxnSp>
          <p:nvCxnSpPr>
            <p:cNvPr id="270" name="Google Shape;270;p25"/>
            <p:cNvCxnSpPr/>
            <p:nvPr/>
          </p:nvCxnSpPr>
          <p:spPr>
            <a:xfrm>
              <a:off x="-19325" y="1765250"/>
              <a:ext cx="29958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1" name="Google Shape;271;p25"/>
            <p:cNvCxnSpPr/>
            <p:nvPr/>
          </p:nvCxnSpPr>
          <p:spPr>
            <a:xfrm>
              <a:off x="0" y="2023175"/>
              <a:ext cx="53883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72" name="Google Shape;272;p25"/>
            <p:cNvSpPr txBox="1"/>
            <p:nvPr/>
          </p:nvSpPr>
          <p:spPr>
            <a:xfrm>
              <a:off x="2319151" y="1274975"/>
              <a:ext cx="1699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n</a:t>
              </a: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ew </a:t>
              </a: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touch offset 1 (px)</a:t>
              </a:r>
              <a:endParaRPr sz="1200">
                <a:solidFill>
                  <a:srgbClr val="EFEFEF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sp>
          <p:nvSpPr>
            <p:cNvPr id="273" name="Google Shape;273;p25"/>
            <p:cNvSpPr txBox="1"/>
            <p:nvPr/>
          </p:nvSpPr>
          <p:spPr>
            <a:xfrm>
              <a:off x="4668025" y="1502087"/>
              <a:ext cx="1871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new </a:t>
              </a:r>
              <a:r>
                <a:rPr lang="en" sz="1200">
                  <a:solidFill>
                    <a:srgbClr val="EFEFEF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touch offset 2 (px)</a:t>
              </a:r>
              <a:endParaRPr sz="1200">
                <a:solidFill>
                  <a:srgbClr val="EFEFEF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</p:txBody>
        </p:sp>
        <p:pic>
          <p:nvPicPr>
            <p:cNvPr id="274" name="Google Shape;274;p25" title="aprime_1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000000" y="1580600"/>
              <a:ext cx="337825" cy="369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25" title="aprime_2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434800" y="1809400"/>
              <a:ext cx="337825" cy="3692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25"/>
          <p:cNvGrpSpPr/>
          <p:nvPr/>
        </p:nvGrpSpPr>
        <p:grpSpPr>
          <a:xfrm>
            <a:off x="681725" y="2377428"/>
            <a:ext cx="7780543" cy="388633"/>
            <a:chOff x="681725" y="2377428"/>
            <a:chExt cx="7780543" cy="388633"/>
          </a:xfrm>
        </p:grpSpPr>
        <p:pic>
          <p:nvPicPr>
            <p:cNvPr id="277" name="Google Shape;277;p25" title="Zprime_max.png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711400" y="2387328"/>
              <a:ext cx="750868" cy="368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25" title="Zprime_min.png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81725" y="2377428"/>
              <a:ext cx="750868" cy="3886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9" name="Google Shape;279;p25"/>
          <p:cNvGrpSpPr/>
          <p:nvPr/>
        </p:nvGrpSpPr>
        <p:grpSpPr>
          <a:xfrm>
            <a:off x="1340906" y="2969900"/>
            <a:ext cx="6679296" cy="1657601"/>
            <a:chOff x="1340906" y="2969900"/>
            <a:chExt cx="6679296" cy="1657601"/>
          </a:xfrm>
        </p:grpSpPr>
        <p:pic>
          <p:nvPicPr>
            <p:cNvPr id="280" name="Google Shape;280;p25" title="interpolate_prime.png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340906" y="3968701"/>
              <a:ext cx="6679296" cy="658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1" name="Google Shape;281;p25"/>
            <p:cNvCxnSpPr/>
            <p:nvPr/>
          </p:nvCxnSpPr>
          <p:spPr>
            <a:xfrm>
              <a:off x="1493400" y="3443825"/>
              <a:ext cx="39414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282" name="Google Shape;282;p25" title="xprime_1.png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031552" y="2969900"/>
              <a:ext cx="369546" cy="38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25" title="xprime_2.png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461777" y="3253913"/>
              <a:ext cx="369546" cy="38676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4" name="Google Shape;284;p25"/>
            <p:cNvCxnSpPr/>
            <p:nvPr/>
          </p:nvCxnSpPr>
          <p:spPr>
            <a:xfrm>
              <a:off x="1493400" y="3163275"/>
              <a:ext cx="15066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6" title="two-equations.png"/>
          <p:cNvPicPr preferRelativeResize="0"/>
          <p:nvPr/>
        </p:nvPicPr>
        <p:blipFill rotWithShape="1">
          <a:blip r:embed="rId3">
            <a:alphaModFix/>
          </a:blip>
          <a:srcRect b="0" l="0" r="49997" t="0"/>
          <a:stretch/>
        </p:blipFill>
        <p:spPr>
          <a:xfrm>
            <a:off x="2362075" y="1261513"/>
            <a:ext cx="4419850" cy="15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6" title="two-equations.png"/>
          <p:cNvPicPr preferRelativeResize="0"/>
          <p:nvPr/>
        </p:nvPicPr>
        <p:blipFill rotWithShape="1">
          <a:blip r:embed="rId3">
            <a:alphaModFix/>
          </a:blip>
          <a:srcRect b="0" l="62222" r="0" t="0"/>
          <a:stretch/>
        </p:blipFill>
        <p:spPr>
          <a:xfrm>
            <a:off x="2816440" y="2602526"/>
            <a:ext cx="3339177" cy="15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7" title="algebra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10" y="873255"/>
            <a:ext cx="3917501" cy="23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7" title="algebra2-half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1" y="873243"/>
            <a:ext cx="4491771" cy="314731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7"/>
          <p:cNvSpPr/>
          <p:nvPr/>
        </p:nvSpPr>
        <p:spPr>
          <a:xfrm>
            <a:off x="1139750" y="2795805"/>
            <a:ext cx="2230800" cy="574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7"/>
          <p:cNvSpPr/>
          <p:nvPr/>
        </p:nvSpPr>
        <p:spPr>
          <a:xfrm>
            <a:off x="5607625" y="3552180"/>
            <a:ext cx="2477700" cy="574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code it!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/>
          <p:nvPr/>
        </p:nvSpPr>
        <p:spPr>
          <a:xfrm>
            <a:off x="733950" y="391750"/>
            <a:ext cx="6039600" cy="4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N = </a:t>
            </a:r>
            <a:r>
              <a:rPr lang="en" sz="9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MinMax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{ min: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max: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ClientBounds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{ x: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 y: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 width: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 height: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OriginTouch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{ identifier: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 normalX: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 normalY: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};</a:t>
            </a:r>
            <a:endParaRPr sz="900">
              <a:solidFill>
                <a:srgbClr val="EBDBB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toNormal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( { min, max }:</a:t>
            </a:r>
            <a:r>
              <a:rPr lang="en" sz="9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MinMax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00">
              <a:solidFill>
                <a:srgbClr val="EBDBB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a:</a:t>
            </a:r>
            <a:r>
              <a:rPr lang="en" sz="9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Rx: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Rw: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endParaRPr sz="900">
              <a:solidFill>
                <a:srgbClr val="8EC07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(Rw === </a:t>
            </a:r>
            <a:r>
              <a:rPr lang="en" sz="9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i="1" lang="en" sz="900">
                <a:solidFill>
                  <a:srgbClr val="928374"/>
                </a:solidFill>
                <a:latin typeface="Consolas"/>
                <a:ea typeface="Consolas"/>
                <a:cs typeface="Consolas"/>
                <a:sym typeface="Consolas"/>
              </a:rPr>
              <a:t>// don't divide by 0.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N * (((a - Rx) / Rw) * (max - min) + min);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ZoomPanSolver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  private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zoom: { x: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MinMax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 y: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MinMax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 = { x: { min: </a:t>
            </a:r>
            <a:r>
              <a:rPr lang="en" sz="9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max: N, }, y: { min: </a:t>
            </a:r>
            <a:r>
              <a:rPr lang="en" sz="9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max: N } };</a:t>
            </a:r>
            <a:endParaRPr sz="900">
              <a:solidFill>
                <a:srgbClr val="EBDBB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origins1: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OriginTouch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{ identifier: </a:t>
            </a:r>
            <a:r>
              <a:rPr lang="en" sz="9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NaN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normalX: </a:t>
            </a:r>
            <a:r>
              <a:rPr lang="en" sz="9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NaN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normalY: </a:t>
            </a:r>
            <a:r>
              <a:rPr lang="en" sz="9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NaN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origins2: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OriginTouch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{ identifier: </a:t>
            </a:r>
            <a:r>
              <a:rPr lang="en" sz="9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NaN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normalX: </a:t>
            </a:r>
            <a:r>
              <a:rPr lang="en" sz="9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NaN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normalY: </a:t>
            </a:r>
            <a:r>
              <a:rPr lang="en" sz="9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NaN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handleTouchStart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(bounds: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ClientBounds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touch1: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Touch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touch2: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Touch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.origins1.identifier = touch1.identifier;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.origins1.normalX = toNormal(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.zoom.x,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touch1.clientX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bounds.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x,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bounds.width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.origins1.normalY = toNormal(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.zoom.y,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touch1.clientY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bounds.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y,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bounds.height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900">
              <a:solidFill>
                <a:srgbClr val="EBDBB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.origins2.identifier = touch2.identifier;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.origins2.normalX = toNormal(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.zoom.x,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touch2.clientX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bounds.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x,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bounds.width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.origins2.normalY = toNormal(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.zoom.y,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touch2.clientY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bounds.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y,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bounds.height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/>
          </a:p>
        </p:txBody>
      </p:sp>
      <p:pic>
        <p:nvPicPr>
          <p:cNvPr id="309" name="Google Shape;309;p29" title="interpolate.png"/>
          <p:cNvPicPr preferRelativeResize="0"/>
          <p:nvPr/>
        </p:nvPicPr>
        <p:blipFill rotWithShape="1">
          <a:blip r:embed="rId3">
            <a:alphaModFix/>
          </a:blip>
          <a:srcRect b="0" l="0" r="24851" t="0"/>
          <a:stretch/>
        </p:blipFill>
        <p:spPr>
          <a:xfrm>
            <a:off x="4488252" y="1509925"/>
            <a:ext cx="3929702" cy="5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/>
          <p:nvPr/>
        </p:nvSpPr>
        <p:spPr>
          <a:xfrm>
            <a:off x="436800" y="578100"/>
            <a:ext cx="8270400" cy="3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solveTwoUnknowns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(x1: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x2: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a1: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a2: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Rx: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Rw: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MinMax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[x1, x2] = [Math.min(x1, x2), Math.max(x1, x2)];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[a1, a2] = [Math.min(a1, a2), Math.max(a1, a2)];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t1 = (N * (a1 - Rx)) / Rw;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t2 = (N * (a2 - Rx)) / Rw;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c = (a1 - Rx) / (a2 - Rx); </a:t>
            </a:r>
            <a:r>
              <a:rPr i="1" lang="en" sz="900">
                <a:solidFill>
                  <a:srgbClr val="928374"/>
                </a:solidFill>
                <a:latin typeface="Consolas"/>
                <a:ea typeface="Consolas"/>
                <a:cs typeface="Consolas"/>
                <a:sym typeface="Consolas"/>
              </a:rPr>
              <a:t>// === (t1 / t2);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min = (x1 - c * x2) / (N - t1 + c * (t2 - N));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max = (x2 + (t2 - N) * min) / t2;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 min, max };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ZoomPanSolver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zoom: { x: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MinMax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 y: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MinMax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origins1: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OriginTouch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origins2: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OriginTouch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handleTouchMove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(bounds: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ClientBounds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touch1: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Touch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touch2: </a:t>
            </a:r>
            <a:r>
              <a:rPr lang="en" sz="9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Touch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 origins1, origins2 } =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touch1 = origins1.identifier === touch1.identifier ? touch1 : touch2;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touch2 = origins2.identifier === touch2.identifier ? touch2 : touch1;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.zoom.x = solveTwoUnknowns(origins1.normalX, origins2.normalX, touch1.clientX, touch2.clientX, bounds.x, bounds.width);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9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.zoom.y = solveTwoUnknowns(origins1.normalY, origins2.normalY, touch1.clientY, touch2.clientY, bounds.y, bounds.height);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EBDBB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5" name="Google Shape;315;p30" title="algebra1.png"/>
          <p:cNvPicPr preferRelativeResize="0"/>
          <p:nvPr/>
        </p:nvPicPr>
        <p:blipFill rotWithShape="1">
          <a:blip r:embed="rId3">
            <a:alphaModFix/>
          </a:blip>
          <a:srcRect b="0" l="22106" r="29805" t="82575"/>
          <a:stretch/>
        </p:blipFill>
        <p:spPr>
          <a:xfrm>
            <a:off x="5893600" y="2791820"/>
            <a:ext cx="2415877" cy="53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0" title="algebra2-half.png"/>
          <p:cNvPicPr preferRelativeResize="0"/>
          <p:nvPr/>
        </p:nvPicPr>
        <p:blipFill rotWithShape="1">
          <a:blip r:embed="rId4">
            <a:alphaModFix/>
          </a:blip>
          <a:srcRect b="0" l="37250" r="14087" t="84917"/>
          <a:stretch/>
        </p:blipFill>
        <p:spPr>
          <a:xfrm>
            <a:off x="5893600" y="1802701"/>
            <a:ext cx="2708101" cy="58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0" title="algebra1.png"/>
          <p:cNvPicPr preferRelativeResize="0"/>
          <p:nvPr/>
        </p:nvPicPr>
        <p:blipFill rotWithShape="1">
          <a:blip r:embed="rId3">
            <a:alphaModFix/>
          </a:blip>
          <a:srcRect b="81491" l="20960" r="40000" t="0"/>
          <a:stretch/>
        </p:blipFill>
        <p:spPr>
          <a:xfrm>
            <a:off x="5776725" y="1144900"/>
            <a:ext cx="1529400" cy="44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0" title="algebra2-half.png"/>
          <p:cNvPicPr preferRelativeResize="0"/>
          <p:nvPr/>
        </p:nvPicPr>
        <p:blipFill rotWithShape="1">
          <a:blip r:embed="rId4">
            <a:alphaModFix/>
          </a:blip>
          <a:srcRect b="85960" l="36901" r="44447" t="0"/>
          <a:stretch/>
        </p:blipFill>
        <p:spPr>
          <a:xfrm>
            <a:off x="7520442" y="1144900"/>
            <a:ext cx="837775" cy="44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/>
          <p:nvPr>
            <p:ph type="title"/>
          </p:nvPr>
        </p:nvSpPr>
        <p:spPr>
          <a:xfrm>
            <a:off x="915700" y="701375"/>
            <a:ext cx="72867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Integrating Our Theory into React</a:t>
            </a:r>
            <a:endParaRPr/>
          </a:p>
        </p:txBody>
      </p:sp>
      <p:sp>
        <p:nvSpPr>
          <p:cNvPr id="324" name="Google Shape;324;p31"/>
          <p:cNvSpPr txBox="1"/>
          <p:nvPr>
            <p:ph idx="1" type="body"/>
          </p:nvPr>
        </p:nvSpPr>
        <p:spPr>
          <a:xfrm>
            <a:off x="915700" y="1364848"/>
            <a:ext cx="7286700" cy="32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 CSS </a:t>
            </a:r>
            <a:r>
              <a:rPr lang="en">
                <a:solidFill>
                  <a:srgbClr val="8EC07C"/>
                </a:solidFill>
                <a:latin typeface="Roboto Mono"/>
                <a:ea typeface="Roboto Mono"/>
                <a:cs typeface="Roboto Mono"/>
                <a:sym typeface="Roboto Mono"/>
              </a:rPr>
              <a:t>transform</a:t>
            </a:r>
            <a:endParaRPr>
              <a:solidFill>
                <a:srgbClr val="8EC07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on any HTML content.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8EC07C"/>
                </a:solidFill>
                <a:latin typeface="Roboto Mono"/>
                <a:ea typeface="Roboto Mono"/>
                <a:cs typeface="Roboto Mono"/>
                <a:sym typeface="Roboto Mono"/>
              </a:rPr>
              <a:t>translation</a:t>
            </a:r>
            <a:r>
              <a:rPr lang="en"/>
              <a:t> - for Panning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8EC07C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">
                <a:solidFill>
                  <a:srgbClr val="8EC07C"/>
                </a:solidFill>
                <a:latin typeface="Roboto Mono"/>
                <a:ea typeface="Roboto Mono"/>
                <a:cs typeface="Roboto Mono"/>
                <a:sym typeface="Roboto Mono"/>
              </a:rPr>
              <a:t>cale</a:t>
            </a:r>
            <a:r>
              <a:rPr lang="en"/>
              <a:t> - for Zooming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CSS transform is going to be our </a:t>
            </a:r>
            <a:r>
              <a:rPr lang="en">
                <a:solidFill>
                  <a:srgbClr val="8EC07C"/>
                </a:solidFill>
                <a:latin typeface="Roboto Mono"/>
                <a:ea typeface="Roboto Mono"/>
                <a:cs typeface="Roboto Mono"/>
                <a:sym typeface="Roboto Mono"/>
              </a:rPr>
              <a:t>useState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/>
          <p:nvPr/>
        </p:nvSpPr>
        <p:spPr>
          <a:xfrm>
            <a:off x="944925" y="399400"/>
            <a:ext cx="7666500" cy="40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 useState } </a:t>
            </a:r>
            <a:r>
              <a:rPr lang="en" sz="11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'react'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interface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ZoomPanProps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src: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wid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th?: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| 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${number}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%`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height?: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| 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${number}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%`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ZoomPan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({ </a:t>
            </a:r>
            <a:r>
              <a:rPr lang="en" sz="11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width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</a:t>
            </a:r>
            <a:r>
              <a:rPr lang="en" sz="11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400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height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1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300</a:t>
            </a:r>
            <a:r>
              <a:rPr lang="en" sz="11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}: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ZoomPanProps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" sz="11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setTransform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] = useState(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`translate(0px, 0px) scale(1, 1)`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1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1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{{ width, height, overflow: 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'hidden'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background: 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'lime'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touchAction: 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'none'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}}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1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b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{src}</a:t>
            </a:r>
            <a:b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alt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'Zoomable'</a:t>
            </a:r>
            <a:b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style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{{ width: 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'100%'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height: 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'100%'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transform, transformOrigin: </a:t>
            </a:r>
            <a:r>
              <a:rPr lang="en" sz="11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'left top'</a:t>
            </a: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}}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/&gt;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1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11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);</a:t>
            </a:r>
            <a:b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330" name="Google Shape;330;p32"/>
          <p:cNvSpPr txBox="1"/>
          <p:nvPr>
            <p:ph type="title"/>
          </p:nvPr>
        </p:nvSpPr>
        <p:spPr>
          <a:xfrm>
            <a:off x="4451850" y="613700"/>
            <a:ext cx="33024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State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/>
          <p:nvPr/>
        </p:nvSpPr>
        <p:spPr>
          <a:xfrm>
            <a:off x="527400" y="470375"/>
            <a:ext cx="4867800" cy="2280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ABD2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6" name="Google Shape;336;p33"/>
          <p:cNvSpPr/>
          <p:nvPr/>
        </p:nvSpPr>
        <p:spPr>
          <a:xfrm>
            <a:off x="527400" y="957750"/>
            <a:ext cx="4867800" cy="19857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ABD2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516725" y="3285548"/>
            <a:ext cx="4867800" cy="1284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3"/>
          <p:cNvSpPr/>
          <p:nvPr/>
        </p:nvSpPr>
        <p:spPr>
          <a:xfrm>
            <a:off x="527400" y="3530600"/>
            <a:ext cx="4867800" cy="1284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3"/>
          <p:cNvSpPr txBox="1"/>
          <p:nvPr/>
        </p:nvSpPr>
        <p:spPr>
          <a:xfrm>
            <a:off x="5594725" y="813150"/>
            <a:ext cx="3285600" cy="28944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toClient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700">
              <a:solidFill>
                <a:srgbClr val="8EC07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max 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}: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MinMax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00">
              <a:solidFill>
                <a:srgbClr val="EBDBB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 x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00">
              <a:solidFill>
                <a:srgbClr val="FABD2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 Rx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700">
              <a:solidFill>
                <a:srgbClr val="FABD2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 Rw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endParaRPr sz="700">
              <a:solidFill>
                <a:srgbClr val="83A59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(max === min)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Rx; </a:t>
            </a:r>
            <a:r>
              <a:rPr i="1" lang="en" sz="700">
                <a:solidFill>
                  <a:srgbClr val="928374"/>
                </a:solidFill>
                <a:latin typeface="Consolas"/>
                <a:ea typeface="Consolas"/>
                <a:cs typeface="Consolas"/>
                <a:sym typeface="Consolas"/>
              </a:rPr>
              <a:t>// avoid div by 0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Rx + (Rw * (x / N - min)) / (max - min);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ZoomPanSolver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zoom: {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MinMax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MinMax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toCSSTransform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(bounds: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ClientBounds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):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 x: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Rx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y: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Ry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width: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Rw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height: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Rh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 = bounds;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tX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toClient(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.zoom.x, 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Rx, Rw) - Rx;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tY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toClient(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.zoom.y, 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Ry, Rh) - Ry;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sX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N / (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.zoom.x.max -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.zoom.x.min);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sY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N / (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.zoom.y.max -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.zoom.y.min);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`translate(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${tX}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px, 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${tY}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px) scale(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${sX}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${sY}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)`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00">
              <a:solidFill>
                <a:srgbClr val="EBDBB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Google Shape;340;p33"/>
          <p:cNvSpPr txBox="1"/>
          <p:nvPr/>
        </p:nvSpPr>
        <p:spPr>
          <a:xfrm>
            <a:off x="441875" y="249437"/>
            <a:ext cx="5017500" cy="45054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ZoomPan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({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src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width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height 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}: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ZoomPanProps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containerRef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useRef&lt;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HTMLDivElement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| 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 current: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solver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 = useRef&lt;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ZoomPanSolver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ZoomPanSolver());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setTransform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] = useState(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`translate(0px, 0px) scale(1, 1)`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handleTouchStart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(e: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React.TouchEvent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HTMLDivElement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&gt;)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=&gt;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(e.targetTouches.length !== 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|| containerRef.current == 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e.preventDefault();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rect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containerRef.current.getBoundingClientRect();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solver.handleTouchStart(rect, e.targetTouches[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], e.targetTouches[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]);  </a:t>
            </a:r>
            <a:r>
              <a:rPr i="1" lang="en" sz="700">
                <a:solidFill>
                  <a:srgbClr val="928374"/>
                </a:solidFill>
                <a:latin typeface="Consolas"/>
                <a:ea typeface="Consolas"/>
                <a:cs typeface="Consolas"/>
                <a:sym typeface="Consolas"/>
              </a:rPr>
              <a:t>// Initialise the math</a:t>
            </a:r>
            <a:endParaRPr i="1" sz="700">
              <a:solidFill>
                <a:srgbClr val="92837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};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handleTouchMove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(e: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React.TouchEvent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HTMLDivElement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&gt;)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(e.targetTouches.length !== 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||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containerRef.current == 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e.preventDefault();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FABD2F"/>
                </a:solidFill>
                <a:latin typeface="Consolas"/>
                <a:ea typeface="Consolas"/>
                <a:cs typeface="Consolas"/>
                <a:sym typeface="Consolas"/>
              </a:rPr>
              <a:t>rect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= containerRef.current.getBoundingClientRect();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solver.handleTouchMove(rect, e.targetTouches[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], e.targetTouches[</a:t>
            </a:r>
            <a:r>
              <a:rPr lang="en" sz="700">
                <a:solidFill>
                  <a:srgbClr val="D3869B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]);   </a:t>
            </a:r>
            <a:r>
              <a:rPr i="1" lang="en" sz="700">
                <a:solidFill>
                  <a:srgbClr val="928374"/>
                </a:solidFill>
                <a:latin typeface="Consolas"/>
                <a:ea typeface="Consolas"/>
                <a:cs typeface="Consolas"/>
                <a:sym typeface="Consolas"/>
              </a:rPr>
              <a:t>// Solve the math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setTransform(solver.toCSSTransform(rect));                              </a:t>
            </a:r>
            <a:r>
              <a:rPr i="1" lang="en" sz="700">
                <a:solidFill>
                  <a:srgbClr val="928374"/>
                </a:solidFill>
                <a:latin typeface="Consolas"/>
                <a:ea typeface="Consolas"/>
                <a:cs typeface="Consolas"/>
                <a:sym typeface="Consolas"/>
              </a:rPr>
              <a:t>// Update React state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};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700">
                <a:solidFill>
                  <a:srgbClr val="FB493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7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b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     ref=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{containerRef}</a:t>
            </a:r>
            <a:b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     style=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{{ width, height, overflow: 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'hidden'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background: 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'lime'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touchAction: 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'none'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}}</a:t>
            </a:r>
            <a:b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     onTouchStart=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{handleTouchStart}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onTouchMove=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{handleTouchMove}</a:t>
            </a:r>
            <a:b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   &gt;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7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b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       src=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{src}</a:t>
            </a:r>
            <a:b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       alt=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'Zoomable'</a:t>
            </a:r>
            <a:b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       style=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{{ width: 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'100%'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height: 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'100%'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, transform, transformOrigin: </a:t>
            </a:r>
            <a:r>
              <a:rPr lang="en" sz="700">
                <a:solidFill>
                  <a:srgbClr val="B8BB26"/>
                </a:solidFill>
                <a:latin typeface="Consolas"/>
                <a:ea typeface="Consolas"/>
                <a:cs typeface="Consolas"/>
                <a:sym typeface="Consolas"/>
              </a:rPr>
              <a:t>'left top'</a:t>
            </a: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}}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 /&gt;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700">
                <a:solidFill>
                  <a:srgbClr val="83A598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700">
                <a:solidFill>
                  <a:srgbClr val="8EC07C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  );</a:t>
            </a:r>
            <a:b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EBDBB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700"/>
          </a:p>
        </p:txBody>
      </p:sp>
      <p:pic>
        <p:nvPicPr>
          <p:cNvPr id="341" name="Google Shape;341;p33" title="interpolate_invers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5325" y="470375"/>
            <a:ext cx="1915249" cy="67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 title="Screenshot 2025-11-14 at 11.37.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375" y="673600"/>
            <a:ext cx="5118403" cy="37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6" title="be like oli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300" y="1567925"/>
            <a:ext cx="1657949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/>
          <p:nvPr>
            <p:ph idx="1" type="subTitle"/>
          </p:nvPr>
        </p:nvSpPr>
        <p:spPr>
          <a:xfrm>
            <a:off x="311700" y="3433825"/>
            <a:ext cx="8520600" cy="7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Code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https://github.com/olegat/ReactSummit2025/</a:t>
            </a:r>
            <a:r>
              <a:rPr lang="en"/>
              <a:t> </a:t>
            </a:r>
            <a:endParaRPr/>
          </a:p>
        </p:txBody>
      </p:sp>
      <p:pic>
        <p:nvPicPr>
          <p:cNvPr id="352" name="Google Shape;352;p35" title="qrcode.co.u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788" y="917088"/>
            <a:ext cx="2158425" cy="25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Panning: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Move Two Fingers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Zooming: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Pinch/Spread Two Fingers</a:t>
            </a:r>
            <a:endParaRPr/>
          </a:p>
        </p:txBody>
      </p:sp>
      <p:pic>
        <p:nvPicPr>
          <p:cNvPr id="75" name="Google Shape;75;p17" title="loopable-pa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250" y="672850"/>
            <a:ext cx="2575474" cy="173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7" title="loopable-zoom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150" y="2783000"/>
            <a:ext cx="2571300" cy="1731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Classic</a:t>
            </a:r>
            <a:r>
              <a:rPr lang="en"/>
              <a:t> Solution</a:t>
            </a:r>
            <a:endParaRPr/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 the center of two touches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this to adjust the Pan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 the distance between the two touches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this to adjust the Zoom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Classic</a:t>
            </a:r>
            <a:r>
              <a:rPr lang="en"/>
              <a:t> Solution</a:t>
            </a:r>
            <a:endParaRPr/>
          </a:p>
        </p:txBody>
      </p:sp>
      <p:pic>
        <p:nvPicPr>
          <p:cNvPr id="88" name="Google Shape;88;p19" title="ZoomPan-AgChart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872" y="1229575"/>
            <a:ext cx="3102228" cy="34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 title="ZoomPan-GoogleMaps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602" y="1229575"/>
            <a:ext cx="3533399" cy="34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idx="4294967295" type="title"/>
          </p:nvPr>
        </p:nvSpPr>
        <p:spPr>
          <a:xfrm>
            <a:off x="2411550" y="445025"/>
            <a:ext cx="4320900" cy="572700"/>
          </a:xfrm>
          <a:prstGeom prst="rect">
            <a:avLst/>
          </a:prstGeom>
          <a:solidFill>
            <a:srgbClr val="434343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“Realistic” Touch UX Design</a:t>
            </a:r>
            <a:endParaRPr/>
          </a:p>
        </p:txBody>
      </p:sp>
      <p:sp>
        <p:nvSpPr>
          <p:cNvPr id="95" name="Google Shape;95;p20"/>
          <p:cNvSpPr txBox="1"/>
          <p:nvPr/>
        </p:nvSpPr>
        <p:spPr>
          <a:xfrm>
            <a:off x="0" y="4820400"/>
            <a:ext cx="9144000" cy="323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</a:rPr>
              <a:t>Animation</a:t>
            </a:r>
            <a:r>
              <a:rPr lang="en" sz="900">
                <a:solidFill>
                  <a:schemeClr val="lt2"/>
                </a:solidFill>
              </a:rPr>
              <a:t> Source:</a:t>
            </a:r>
            <a:r>
              <a:rPr lang="en" sz="900"/>
              <a:t>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h</a:t>
            </a:r>
            <a:r>
              <a:rPr lang="en" sz="900" u="sng">
                <a:solidFill>
                  <a:schemeClr val="hlink"/>
                </a:solidFill>
                <a:hlinkClick r:id="rId4"/>
              </a:rPr>
              <a:t>ttps://m2.material.io/design/interaction/gestures.html#properties</a:t>
            </a:r>
            <a:endParaRPr sz="900"/>
          </a:p>
        </p:txBody>
      </p:sp>
      <p:pic>
        <p:nvPicPr>
          <p:cNvPr id="96" name="Google Shape;96;p20" title="realistic-good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225" y="1305325"/>
            <a:ext cx="2532840" cy="253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 title="realistic-bad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1536" y="1305325"/>
            <a:ext cx="2532840" cy="253284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1451225" y="3838175"/>
            <a:ext cx="2532900" cy="461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</a:rPr>
              <a:t>Good</a:t>
            </a:r>
            <a:endParaRPr sz="1800">
              <a:solidFill>
                <a:srgbClr val="F3F3F3"/>
              </a:solidFill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5161500" y="3838175"/>
            <a:ext cx="2532900" cy="4617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</a:rPr>
              <a:t>Bad</a:t>
            </a:r>
            <a:endParaRPr sz="18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21"/>
          <p:cNvGrpSpPr/>
          <p:nvPr/>
        </p:nvGrpSpPr>
        <p:grpSpPr>
          <a:xfrm>
            <a:off x="5438916" y="340932"/>
            <a:ext cx="2631898" cy="2174213"/>
            <a:chOff x="5438916" y="340932"/>
            <a:chExt cx="2631898" cy="2174213"/>
          </a:xfrm>
        </p:grpSpPr>
        <p:pic>
          <p:nvPicPr>
            <p:cNvPr id="105" name="Google Shape;10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38916" y="340932"/>
              <a:ext cx="2631898" cy="2174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21"/>
            <p:cNvSpPr txBox="1"/>
            <p:nvPr/>
          </p:nvSpPr>
          <p:spPr>
            <a:xfrm>
              <a:off x="5853338" y="340945"/>
              <a:ext cx="995032" cy="544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5950" lIns="105950" spcFirstLastPara="1" rIns="105950" wrap="square" tIns="105950">
              <a:norm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391"/>
                </a:spcAft>
                <a:buNone/>
              </a:pPr>
              <a:r>
                <a:rPr b="1" lang="en" sz="1970">
                  <a:solidFill>
                    <a:srgbClr val="CC0000"/>
                  </a:solidFill>
                </a:rPr>
                <a:t>Zoom</a:t>
              </a:r>
              <a:endParaRPr b="1" sz="811">
                <a:solidFill>
                  <a:srgbClr val="CC0000"/>
                </a:solidFill>
              </a:endParaRPr>
            </a:p>
          </p:txBody>
        </p:sp>
      </p:grpSp>
      <p:grpSp>
        <p:nvGrpSpPr>
          <p:cNvPr id="107" name="Google Shape;107;p21"/>
          <p:cNvGrpSpPr/>
          <p:nvPr/>
        </p:nvGrpSpPr>
        <p:grpSpPr>
          <a:xfrm>
            <a:off x="1129057" y="340920"/>
            <a:ext cx="2631898" cy="2174182"/>
            <a:chOff x="1129057" y="340920"/>
            <a:chExt cx="2631898" cy="2174182"/>
          </a:xfrm>
        </p:grpSpPr>
        <p:pic>
          <p:nvPicPr>
            <p:cNvPr id="108" name="Google Shape;10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29057" y="340920"/>
              <a:ext cx="2631898" cy="21741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21"/>
            <p:cNvSpPr txBox="1"/>
            <p:nvPr/>
          </p:nvSpPr>
          <p:spPr>
            <a:xfrm>
              <a:off x="1505352" y="340920"/>
              <a:ext cx="995032" cy="5447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05950" lIns="105950" spcFirstLastPara="1" rIns="105950" wrap="square" tIns="105950">
              <a:norm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391"/>
                </a:spcAft>
                <a:buNone/>
              </a:pPr>
              <a:r>
                <a:rPr b="1" lang="en" sz="1970">
                  <a:solidFill>
                    <a:srgbClr val="4A86E8"/>
                  </a:solidFill>
                </a:rPr>
                <a:t>Pan</a:t>
              </a:r>
              <a:endParaRPr b="1" sz="811">
                <a:solidFill>
                  <a:srgbClr val="4A86E8"/>
                </a:solidFill>
              </a:endParaRPr>
            </a:p>
          </p:txBody>
        </p:sp>
      </p:grpSp>
      <p:grpSp>
        <p:nvGrpSpPr>
          <p:cNvPr id="110" name="Google Shape;110;p21"/>
          <p:cNvGrpSpPr/>
          <p:nvPr/>
        </p:nvGrpSpPr>
        <p:grpSpPr>
          <a:xfrm>
            <a:off x="5438924" y="2628397"/>
            <a:ext cx="2631883" cy="2174182"/>
            <a:chOff x="5438924" y="2628397"/>
            <a:chExt cx="2631883" cy="2174182"/>
          </a:xfrm>
        </p:grpSpPr>
        <p:pic>
          <p:nvPicPr>
            <p:cNvPr id="111" name="Google Shape;11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38924" y="2628397"/>
              <a:ext cx="2631878" cy="2174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21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077354" y="3162345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21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7828336" y="3755876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37116" y="3162345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88341" y="3755876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6" name="Google Shape;116;p21"/>
            <p:cNvCxnSpPr/>
            <p:nvPr/>
          </p:nvCxnSpPr>
          <p:spPr>
            <a:xfrm>
              <a:off x="6135994" y="3138269"/>
              <a:ext cx="712376" cy="0"/>
            </a:xfrm>
            <a:prstGeom prst="straightConnector1">
              <a:avLst/>
            </a:prstGeom>
            <a:noFill/>
            <a:ln cap="flat" cmpd="sng" w="11050">
              <a:solidFill>
                <a:srgbClr val="EA9999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17" name="Google Shape;117;p21"/>
            <p:cNvCxnSpPr/>
            <p:nvPr/>
          </p:nvCxnSpPr>
          <p:spPr>
            <a:xfrm flipH="1">
              <a:off x="7764509" y="3712881"/>
              <a:ext cx="306297" cy="5215"/>
            </a:xfrm>
            <a:prstGeom prst="straightConnector1">
              <a:avLst/>
            </a:prstGeom>
            <a:noFill/>
            <a:ln cap="flat" cmpd="sng" w="11050">
              <a:solidFill>
                <a:srgbClr val="EA9999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118" name="Google Shape;118;p21"/>
          <p:cNvGrpSpPr/>
          <p:nvPr/>
        </p:nvGrpSpPr>
        <p:grpSpPr>
          <a:xfrm>
            <a:off x="1129003" y="2628404"/>
            <a:ext cx="2631898" cy="2174174"/>
            <a:chOff x="1129003" y="2628404"/>
            <a:chExt cx="2631898" cy="2174174"/>
          </a:xfrm>
        </p:grpSpPr>
        <p:pic>
          <p:nvPicPr>
            <p:cNvPr id="119" name="Google Shape;119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29003" y="2628404"/>
              <a:ext cx="2631898" cy="2174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1419779" y="3259535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21"/>
            <p:cNvPicPr preferRelativeResize="0"/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1767449" y="3145384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21"/>
            <p:cNvPicPr preferRelativeResize="0"/>
            <p:nvPr/>
          </p:nvPicPr>
          <p:blipFill>
            <a:blip r:embed="rId7">
              <a:alphaModFix amt="60000"/>
            </a:blip>
            <a:stretch>
              <a:fillRect/>
            </a:stretch>
          </p:blipFill>
          <p:spPr>
            <a:xfrm>
              <a:off x="2427211" y="3259535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21"/>
            <p:cNvPicPr preferRelativeResize="0"/>
            <p:nvPr/>
          </p:nvPicPr>
          <p:blipFill>
            <a:blip r:embed="rId7">
              <a:alphaModFix amt="60000"/>
            </a:blip>
            <a:stretch>
              <a:fillRect/>
            </a:stretch>
          </p:blipFill>
          <p:spPr>
            <a:xfrm>
              <a:off x="2774881" y="3145384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4" name="Google Shape;124;p21"/>
            <p:cNvCxnSpPr>
              <a:stCxn id="121" idx="3"/>
              <a:endCxn id="123" idx="1"/>
            </p:cNvCxnSpPr>
            <p:nvPr/>
          </p:nvCxnSpPr>
          <p:spPr>
            <a:xfrm>
              <a:off x="2009920" y="3266619"/>
              <a:ext cx="765000" cy="0"/>
            </a:xfrm>
            <a:prstGeom prst="straightConnector1">
              <a:avLst/>
            </a:prstGeom>
            <a:noFill/>
            <a:ln cap="flat" cmpd="sng" w="11050">
              <a:solidFill>
                <a:srgbClr val="CFE2F3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25" name="Google Shape;125;p21"/>
            <p:cNvCxnSpPr>
              <a:endCxn id="122" idx="1"/>
            </p:cNvCxnSpPr>
            <p:nvPr/>
          </p:nvCxnSpPr>
          <p:spPr>
            <a:xfrm>
              <a:off x="1662211" y="3380771"/>
              <a:ext cx="765000" cy="0"/>
            </a:xfrm>
            <a:prstGeom prst="straightConnector1">
              <a:avLst/>
            </a:prstGeom>
            <a:noFill/>
            <a:ln cap="flat" cmpd="sng" w="11050">
              <a:solidFill>
                <a:srgbClr val="CFE2F3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126" name="Google Shape;126;p21"/>
          <p:cNvGrpSpPr/>
          <p:nvPr/>
        </p:nvGrpSpPr>
        <p:grpSpPr>
          <a:xfrm>
            <a:off x="1419825" y="857906"/>
            <a:ext cx="590141" cy="356623"/>
            <a:chOff x="1419825" y="857906"/>
            <a:chExt cx="590141" cy="356623"/>
          </a:xfrm>
        </p:grpSpPr>
        <p:pic>
          <p:nvPicPr>
            <p:cNvPr id="127" name="Google Shape;127;p21"/>
            <p:cNvPicPr preferRelativeResize="0"/>
            <p:nvPr/>
          </p:nvPicPr>
          <p:blipFill>
            <a:blip r:embed="rId7">
              <a:alphaModFix amt="60000"/>
            </a:blip>
            <a:stretch>
              <a:fillRect/>
            </a:stretch>
          </p:blipFill>
          <p:spPr>
            <a:xfrm>
              <a:off x="1419825" y="972057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1"/>
            <p:cNvPicPr preferRelativeResize="0"/>
            <p:nvPr/>
          </p:nvPicPr>
          <p:blipFill>
            <a:blip r:embed="rId7">
              <a:alphaModFix amt="60000"/>
            </a:blip>
            <a:stretch>
              <a:fillRect/>
            </a:stretch>
          </p:blipFill>
          <p:spPr>
            <a:xfrm>
              <a:off x="1767495" y="857906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" name="Google Shape;129;p21"/>
          <p:cNvGrpSpPr/>
          <p:nvPr/>
        </p:nvGrpSpPr>
        <p:grpSpPr>
          <a:xfrm>
            <a:off x="6077354" y="874894"/>
            <a:ext cx="1993453" cy="878765"/>
            <a:chOff x="6077354" y="874894"/>
            <a:chExt cx="1993453" cy="878765"/>
          </a:xfrm>
        </p:grpSpPr>
        <p:pic>
          <p:nvPicPr>
            <p:cNvPr id="130" name="Google Shape;13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28336" y="1511188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77354" y="874894"/>
              <a:ext cx="242471" cy="2424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trying to solve?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23"/>
          <p:cNvGrpSpPr/>
          <p:nvPr/>
        </p:nvGrpSpPr>
        <p:grpSpPr>
          <a:xfrm>
            <a:off x="1490900" y="3337925"/>
            <a:ext cx="6162300" cy="658800"/>
            <a:chOff x="1492375" y="2912700"/>
            <a:chExt cx="6162300" cy="658800"/>
          </a:xfrm>
        </p:grpSpPr>
        <p:sp>
          <p:nvSpPr>
            <p:cNvPr id="142" name="Google Shape;142;p23"/>
            <p:cNvSpPr/>
            <p:nvPr/>
          </p:nvSpPr>
          <p:spPr>
            <a:xfrm>
              <a:off x="1492375" y="2912700"/>
              <a:ext cx="6162300" cy="6588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3" name="Google Shape;143;p23"/>
            <p:cNvCxnSpPr/>
            <p:nvPr/>
          </p:nvCxnSpPr>
          <p:spPr>
            <a:xfrm>
              <a:off x="2927318" y="3351250"/>
              <a:ext cx="12159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44" name="Google Shape;144;p23"/>
            <p:cNvCxnSpPr/>
            <p:nvPr/>
          </p:nvCxnSpPr>
          <p:spPr>
            <a:xfrm>
              <a:off x="4143218" y="3351250"/>
              <a:ext cx="12159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45" name="Google Shape;145;p23"/>
            <p:cNvCxnSpPr/>
            <p:nvPr/>
          </p:nvCxnSpPr>
          <p:spPr>
            <a:xfrm>
              <a:off x="5359118" y="3351250"/>
              <a:ext cx="12159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46" name="Google Shape;146;p23"/>
            <p:cNvCxnSpPr/>
            <p:nvPr/>
          </p:nvCxnSpPr>
          <p:spPr>
            <a:xfrm>
              <a:off x="6575018" y="3351250"/>
              <a:ext cx="10767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47" name="Google Shape;147;p23"/>
            <p:cNvCxnSpPr/>
            <p:nvPr/>
          </p:nvCxnSpPr>
          <p:spPr>
            <a:xfrm>
              <a:off x="1711418" y="3351250"/>
              <a:ext cx="12159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48" name="Google Shape;148;p23"/>
            <p:cNvCxnSpPr/>
            <p:nvPr/>
          </p:nvCxnSpPr>
          <p:spPr>
            <a:xfrm>
              <a:off x="1492375" y="3351250"/>
              <a:ext cx="2190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9" name="Google Shape;149;p23"/>
            <p:cNvSpPr txBox="1"/>
            <p:nvPr/>
          </p:nvSpPr>
          <p:spPr>
            <a:xfrm>
              <a:off x="2826695" y="2943798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4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50" name="Google Shape;150;p23"/>
            <p:cNvSpPr txBox="1"/>
            <p:nvPr/>
          </p:nvSpPr>
          <p:spPr>
            <a:xfrm>
              <a:off x="4039461" y="2943798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5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51" name="Google Shape;151;p23"/>
            <p:cNvSpPr txBox="1"/>
            <p:nvPr/>
          </p:nvSpPr>
          <p:spPr>
            <a:xfrm>
              <a:off x="5265684" y="2943798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6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52" name="Google Shape;152;p23"/>
            <p:cNvSpPr txBox="1"/>
            <p:nvPr/>
          </p:nvSpPr>
          <p:spPr>
            <a:xfrm>
              <a:off x="6478450" y="2943798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7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53" name="Google Shape;153;p23"/>
            <p:cNvSpPr txBox="1"/>
            <p:nvPr/>
          </p:nvSpPr>
          <p:spPr>
            <a:xfrm>
              <a:off x="1613945" y="2943798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3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pic>
        <p:nvPicPr>
          <p:cNvPr id="154" name="Google Shape;154;p2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2809000" y="3595825"/>
            <a:ext cx="353475" cy="353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23"/>
          <p:cNvGrpSpPr/>
          <p:nvPr/>
        </p:nvGrpSpPr>
        <p:grpSpPr>
          <a:xfrm>
            <a:off x="1489425" y="1397223"/>
            <a:ext cx="6165250" cy="658802"/>
            <a:chOff x="1489425" y="1397223"/>
            <a:chExt cx="6165250" cy="658802"/>
          </a:xfrm>
        </p:grpSpPr>
        <p:sp>
          <p:nvSpPr>
            <p:cNvPr id="156" name="Google Shape;156;p23"/>
            <p:cNvSpPr/>
            <p:nvPr/>
          </p:nvSpPr>
          <p:spPr>
            <a:xfrm>
              <a:off x="1492375" y="1397225"/>
              <a:ext cx="6162300" cy="6588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7" name="Google Shape;157;p23"/>
            <p:cNvCxnSpPr/>
            <p:nvPr/>
          </p:nvCxnSpPr>
          <p:spPr>
            <a:xfrm>
              <a:off x="1489425" y="1819625"/>
              <a:ext cx="4713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23"/>
            <p:cNvCxnSpPr/>
            <p:nvPr/>
          </p:nvCxnSpPr>
          <p:spPr>
            <a:xfrm>
              <a:off x="1960575" y="1819650"/>
              <a:ext cx="5694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59" name="Google Shape;159;p23"/>
            <p:cNvCxnSpPr/>
            <p:nvPr/>
          </p:nvCxnSpPr>
          <p:spPr>
            <a:xfrm>
              <a:off x="2529975" y="1819650"/>
              <a:ext cx="5694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60" name="Google Shape;160;p23"/>
            <p:cNvCxnSpPr/>
            <p:nvPr/>
          </p:nvCxnSpPr>
          <p:spPr>
            <a:xfrm>
              <a:off x="3099375" y="1819650"/>
              <a:ext cx="5694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61" name="Google Shape;161;p23"/>
            <p:cNvCxnSpPr/>
            <p:nvPr/>
          </p:nvCxnSpPr>
          <p:spPr>
            <a:xfrm>
              <a:off x="3668775" y="1819650"/>
              <a:ext cx="5694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62" name="Google Shape;162;p23"/>
            <p:cNvCxnSpPr/>
            <p:nvPr/>
          </p:nvCxnSpPr>
          <p:spPr>
            <a:xfrm>
              <a:off x="4238175" y="1819650"/>
              <a:ext cx="5694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63" name="Google Shape;163;p23"/>
            <p:cNvCxnSpPr/>
            <p:nvPr/>
          </p:nvCxnSpPr>
          <p:spPr>
            <a:xfrm>
              <a:off x="4807575" y="1819650"/>
              <a:ext cx="5694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64" name="Google Shape;164;p23"/>
            <p:cNvCxnSpPr/>
            <p:nvPr/>
          </p:nvCxnSpPr>
          <p:spPr>
            <a:xfrm>
              <a:off x="5376975" y="1819650"/>
              <a:ext cx="5694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65" name="Google Shape;165;p23"/>
            <p:cNvCxnSpPr/>
            <p:nvPr/>
          </p:nvCxnSpPr>
          <p:spPr>
            <a:xfrm>
              <a:off x="5946375" y="1819650"/>
              <a:ext cx="5694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66" name="Google Shape;166;p23"/>
            <p:cNvCxnSpPr/>
            <p:nvPr/>
          </p:nvCxnSpPr>
          <p:spPr>
            <a:xfrm>
              <a:off x="6515775" y="1819650"/>
              <a:ext cx="5694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cxnSp>
          <p:nvCxnSpPr>
            <p:cNvPr id="167" name="Google Shape;167;p23"/>
            <p:cNvCxnSpPr/>
            <p:nvPr/>
          </p:nvCxnSpPr>
          <p:spPr>
            <a:xfrm>
              <a:off x="7085175" y="1819650"/>
              <a:ext cx="569400" cy="0"/>
            </a:xfrm>
            <a:prstGeom prst="straightConnector1">
              <a:avLst/>
            </a:prstGeom>
            <a:noFill/>
            <a:ln cap="flat" cmpd="sng" w="28575">
              <a:solidFill>
                <a:srgbClr val="666666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168" name="Google Shape;168;p23"/>
            <p:cNvSpPr txBox="1"/>
            <p:nvPr/>
          </p:nvSpPr>
          <p:spPr>
            <a:xfrm>
              <a:off x="1852400" y="1397223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1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69" name="Google Shape;169;p23"/>
            <p:cNvSpPr txBox="1"/>
            <p:nvPr/>
          </p:nvSpPr>
          <p:spPr>
            <a:xfrm>
              <a:off x="2436800" y="1397223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2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70" name="Google Shape;170;p23"/>
            <p:cNvSpPr txBox="1"/>
            <p:nvPr/>
          </p:nvSpPr>
          <p:spPr>
            <a:xfrm>
              <a:off x="3003913" y="1397223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3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71" name="Google Shape;171;p23"/>
            <p:cNvSpPr txBox="1"/>
            <p:nvPr/>
          </p:nvSpPr>
          <p:spPr>
            <a:xfrm>
              <a:off x="3571025" y="1397223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4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72" name="Google Shape;172;p23"/>
            <p:cNvSpPr txBox="1"/>
            <p:nvPr/>
          </p:nvSpPr>
          <p:spPr>
            <a:xfrm>
              <a:off x="4138125" y="1397223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5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73" name="Google Shape;173;p23"/>
            <p:cNvSpPr txBox="1"/>
            <p:nvPr/>
          </p:nvSpPr>
          <p:spPr>
            <a:xfrm>
              <a:off x="4713888" y="1397223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6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74" name="Google Shape;174;p23"/>
            <p:cNvSpPr txBox="1"/>
            <p:nvPr/>
          </p:nvSpPr>
          <p:spPr>
            <a:xfrm>
              <a:off x="5285313" y="1397223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7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75" name="Google Shape;175;p23"/>
            <p:cNvSpPr txBox="1"/>
            <p:nvPr/>
          </p:nvSpPr>
          <p:spPr>
            <a:xfrm>
              <a:off x="5839450" y="1397223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8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76" name="Google Shape;176;p23"/>
            <p:cNvSpPr txBox="1"/>
            <p:nvPr/>
          </p:nvSpPr>
          <p:spPr>
            <a:xfrm>
              <a:off x="6413211" y="1397223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9</a:t>
              </a:r>
              <a:endParaRPr sz="900">
                <a:solidFill>
                  <a:srgbClr val="666666"/>
                </a:solidFill>
              </a:endParaRPr>
            </a:p>
          </p:txBody>
        </p:sp>
        <p:sp>
          <p:nvSpPr>
            <p:cNvPr id="177" name="Google Shape;177;p23"/>
            <p:cNvSpPr txBox="1"/>
            <p:nvPr/>
          </p:nvSpPr>
          <p:spPr>
            <a:xfrm>
              <a:off x="6986534" y="1397223"/>
              <a:ext cx="327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</a:rPr>
                <a:t>10</a:t>
              </a:r>
              <a:endParaRPr sz="900">
                <a:solidFill>
                  <a:srgbClr val="666666"/>
                </a:solidFill>
              </a:endParaRPr>
            </a:p>
          </p:txBody>
        </p:sp>
      </p:grpSp>
      <p:pic>
        <p:nvPicPr>
          <p:cNvPr id="178" name="Google Shape;178;p2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3555125" y="1637650"/>
            <a:ext cx="353475" cy="3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4691000" y="1637650"/>
            <a:ext cx="353475" cy="3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5243850" y="3595825"/>
            <a:ext cx="353475" cy="3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3262025" y="879575"/>
            <a:ext cx="195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6B8A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en" sz="1800">
                <a:solidFill>
                  <a:srgbClr val="E6B8AF"/>
                </a:solidFill>
                <a:latin typeface="Roboto Mono"/>
                <a:ea typeface="Roboto Mono"/>
                <a:cs typeface="Roboto Mono"/>
                <a:sym typeface="Roboto Mono"/>
              </a:rPr>
              <a:t>touchstart</a:t>
            </a:r>
            <a:r>
              <a:rPr lang="en" sz="1800">
                <a:solidFill>
                  <a:srgbClr val="E6B8AF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endParaRPr sz="1800">
              <a:solidFill>
                <a:srgbClr val="E6B8AF"/>
              </a:solidFill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3262025" y="2808625"/>
            <a:ext cx="195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6B8AF"/>
                </a:solidFill>
                <a:latin typeface="Roboto Mono"/>
                <a:ea typeface="Roboto Mono"/>
                <a:cs typeface="Roboto Mono"/>
                <a:sym typeface="Roboto Mono"/>
              </a:rPr>
              <a:t>'touchmove'</a:t>
            </a:r>
            <a:endParaRPr sz="1800">
              <a:solidFill>
                <a:srgbClr val="E6B8A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